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Montserrat Black" charset="-52"/>
      <p:regular r:id="rId19"/>
    </p:embeddedFon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Inconsolata" charset="0"/>
      <p:regular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-564" y="-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>
    <p:fade thruBlk="1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2942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Безопасная эксплуатация бытовых приборов и мест общего пользования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Каждый день мы используем различные бытовые приборы, которые облегчают нам жизнь. Но важно помнить, что даже самые обычные вещи могут быть опасны, если с ними обращаться неправильно.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601146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 этом разделе мы поговорим о том, как безопасно пользоваться бытовыми приборами и как вести себя в местах общего пользования, чтобы избежать неприятных ситуаций.</a:t>
            </a:r>
            <a:endParaRPr lang="en-US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2"/>
          <p:cNvSpPr/>
          <p:nvPr/>
        </p:nvSpPr>
        <p:spPr>
          <a:xfrm>
            <a:off x="946190" y="7377193"/>
            <a:ext cx="9174203" cy="495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ru-RU" sz="200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Разработал: Токарев А.П.</a:t>
            </a:r>
            <a:endParaRPr lang="ru-RU" sz="2000" dirty="0" smtClean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945" y="361832"/>
            <a:ext cx="7738110" cy="1255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Безопасность в местах общего пользования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2944" y="1918217"/>
            <a:ext cx="8166735" cy="964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Торговые центры, вокзалы, аэропорты – места с большим скоплением людей. Важно соблюдать правила безопасности, чтобы избежать неприятных ситуаций.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02944" y="3108127"/>
            <a:ext cx="8166735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При посещении общественных мест следует быть особенно внимательным. Держите свои вещи при себе и не оставляйте их без присмотра. Сумки и рюкзаки лучше носить спереди в местах большого скопления людей.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02945" y="4635062"/>
            <a:ext cx="8166735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Обращайте внимание на расположение аварийных выходов и планы эвакуации. В случае чрезвычайной ситуации важно знать, куда направляться. Избегайте давки и не поддавайтесь панике, следуйте указаниям персонала и сотрудников безопасности.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02944" y="6356509"/>
            <a:ext cx="8166735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Если вы заметили подозрительные предметы или поведение людей, немедленно сообщите об этом охране или администрации. Не пытайтесь самостоятельно проверять или перемещать незнакомые предметы. Ваша бдительность может предотвратить опасную ситуацию.</a:t>
            </a:r>
            <a:endParaRPr lang="en-US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179820" y="695087"/>
            <a:ext cx="7757160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Правила поведения в общественных местах</a:t>
            </a:r>
            <a:endParaRPr lang="en-US" sz="3900" dirty="0"/>
          </a:p>
        </p:txBody>
      </p:sp>
      <p:sp>
        <p:nvSpPr>
          <p:cNvPr id="5" name="Shape 2"/>
          <p:cNvSpPr/>
          <p:nvPr/>
        </p:nvSpPr>
        <p:spPr>
          <a:xfrm>
            <a:off x="6179820" y="2453402"/>
            <a:ext cx="445770" cy="445770"/>
          </a:xfrm>
          <a:prstGeom prst="roundRect">
            <a:avLst>
              <a:gd name="adj" fmla="val 2051"/>
            </a:avLst>
          </a:prstGeom>
          <a:solidFill>
            <a:srgbClr val="F8ECE4"/>
          </a:solidFill>
          <a:ln w="7620">
            <a:solidFill>
              <a:srgbClr val="432508"/>
            </a:solidFill>
            <a:prstDash val="solid"/>
          </a:ln>
          <a:effectLst>
            <a:outerShdw dist="17780" dir="2700000" algn="bl" rotWithShape="0">
              <a:srgbClr val="432508">
                <a:alpha val="10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6340554" y="2527697"/>
            <a:ext cx="12430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823710" y="2453402"/>
            <a:ext cx="247650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Уважай других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823710" y="2881789"/>
            <a:ext cx="3135630" cy="1901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Веди себя вежливо и спокойно. Не шуми, не кричи и не мешай окружающим. Уступай место пожилым людям, беременным женщинам и инвалидам.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10157460" y="2453402"/>
            <a:ext cx="445770" cy="445770"/>
          </a:xfrm>
          <a:prstGeom prst="roundRect">
            <a:avLst>
              <a:gd name="adj" fmla="val 2051"/>
            </a:avLst>
          </a:prstGeom>
          <a:solidFill>
            <a:srgbClr val="F8ECE4"/>
          </a:solidFill>
          <a:ln w="7620">
            <a:solidFill>
              <a:srgbClr val="432508"/>
            </a:solidFill>
            <a:prstDash val="solid"/>
          </a:ln>
          <a:effectLst>
            <a:outerShdw dist="17780" dir="2700000" algn="bl" rotWithShape="0">
              <a:srgbClr val="432508">
                <a:alpha val="10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10289977" y="2527697"/>
            <a:ext cx="180737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801350" y="2453402"/>
            <a:ext cx="2616279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Соблюдай чистоту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801350" y="2881789"/>
            <a:ext cx="3135630" cy="1267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Не мусори. Используй урны для мусора. Не рисуй на стенах и не порть имущество.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6179820" y="5204460"/>
            <a:ext cx="445770" cy="445770"/>
          </a:xfrm>
          <a:prstGeom prst="roundRect">
            <a:avLst>
              <a:gd name="adj" fmla="val 2051"/>
            </a:avLst>
          </a:prstGeom>
          <a:solidFill>
            <a:srgbClr val="F8ECE4"/>
          </a:solidFill>
          <a:ln w="7620">
            <a:solidFill>
              <a:srgbClr val="432508"/>
            </a:solidFill>
            <a:prstDash val="solid"/>
          </a:ln>
          <a:effectLst>
            <a:outerShdw dist="17780" dir="2700000" algn="bl" rotWithShape="0">
              <a:srgbClr val="432508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6311384" y="5278755"/>
            <a:ext cx="182523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6823710" y="5204460"/>
            <a:ext cx="291881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Не нарушай правила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823710" y="5632847"/>
            <a:ext cx="3135630" cy="1901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Следуй правилам дорожного движения, правилам пользования общественным транспортом и правилам поведения в других общественных местах.</a:t>
            </a:r>
            <a:endParaRPr lang="en-US" dirty="0"/>
          </a:p>
        </p:txBody>
      </p:sp>
      <p:sp>
        <p:nvSpPr>
          <p:cNvPr id="17" name="Shape 14"/>
          <p:cNvSpPr/>
          <p:nvPr/>
        </p:nvSpPr>
        <p:spPr>
          <a:xfrm>
            <a:off x="10157460" y="5204460"/>
            <a:ext cx="445770" cy="445770"/>
          </a:xfrm>
          <a:prstGeom prst="roundRect">
            <a:avLst>
              <a:gd name="adj" fmla="val 2051"/>
            </a:avLst>
          </a:prstGeom>
          <a:solidFill>
            <a:srgbClr val="F8ECE4"/>
          </a:solidFill>
          <a:ln w="7620">
            <a:solidFill>
              <a:srgbClr val="432508"/>
            </a:solidFill>
            <a:prstDash val="solid"/>
          </a:ln>
          <a:effectLst>
            <a:outerShdw dist="17780" dir="2700000" algn="bl" rotWithShape="0">
              <a:srgbClr val="432508">
                <a:alpha val="100000"/>
              </a:srgbClr>
            </a:outerShdw>
          </a:effectLst>
        </p:spPr>
      </p:sp>
      <p:sp>
        <p:nvSpPr>
          <p:cNvPr id="18" name="Text 15"/>
          <p:cNvSpPr/>
          <p:nvPr/>
        </p:nvSpPr>
        <p:spPr>
          <a:xfrm>
            <a:off x="10274498" y="5278755"/>
            <a:ext cx="211693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10801350" y="5204460"/>
            <a:ext cx="247650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Будь внимателен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10801350" y="5632847"/>
            <a:ext cx="3135630" cy="1901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Будь осторожен, переходя дорогу, пользуясь эскалатором, спускаясь по лестнице. Не отвлекайся на телефон и следи за обстановкой.</a:t>
            </a:r>
            <a:endParaRPr lang="en-US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5760720" cy="8229600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671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Ответственность за нарушение правил безопасности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58502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Важно помнить, что нарушение правил безопасности может иметь серьезные последствия. Не только для тебя, но и для окружающих. Поэтому важно быть ответственным и следовать установленным правилам.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86171" y="563999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Например, если ты не будешь соблюдать правила пожарной безопасности, это может привести к пожару. А пожар может причинить большой ущерб, даже стать причиной гибели людей.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599521" y="3258502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Некоторые правила безопасности могут показаться тебе неважными, но на самом деле они очень важны. Например, правила поведения в общественных местах.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591902" y="527708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Если ты не будешь соблюдать эти правила, ты можешь создать неудобства для других людей, а в некоторых случаях даже нарушить закон.</a:t>
            </a:r>
            <a:endParaRPr lang="en-US" sz="2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399" y="440055"/>
            <a:ext cx="7640003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Последствия несоблюдения мер безопасности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8399" y="2776895"/>
            <a:ext cx="7640003" cy="24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Несоблюдение мер безопасности может привести к серьезным последствиям, которые могут угрожать не только твоему здоровью, но и здоровью окружающих. Например, неправильное использование бытовых приборов может привести к пожарам, травмам и другим неприятностям. Не стоит забывать, что даже обычная неосторожность может повлечь за собой опасные ситуации.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38399" y="5747861"/>
            <a:ext cx="7640003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Поэтому, важно всегда быть внимательным и следовать правилам, которые помогут тебе избежать опасности. Следуй инструкциям по эксплуатации приборов, не оставляй без присмотра включенные электроприборы, будь осторожен с огнем и газом, и не забывай о правилах поведения в общественных местах.</a:t>
            </a:r>
            <a:endParaRPr lang="en-US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644" y="606266"/>
            <a:ext cx="130871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Как действовать в чрезвычайных ситуациях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000"/>
            </a:avLst>
          </a:prstGeom>
          <a:solidFill>
            <a:srgbClr val="432508"/>
          </a:solidFill>
          <a:ln/>
        </p:spPr>
      </p:sp>
      <p:sp>
        <p:nvSpPr>
          <p:cNvPr id="5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43"/>
            </a:avLst>
          </a:prstGeom>
          <a:solidFill>
            <a:srgbClr val="F8ECE4"/>
          </a:solidFill>
          <a:ln w="7620">
            <a:solidFill>
              <a:srgbClr val="432508"/>
            </a:solidFill>
            <a:prstDash val="solid"/>
          </a:ln>
          <a:effectLst>
            <a:outerShdw dist="20320" dir="2700000" algn="bl" rotWithShape="0">
              <a:srgbClr val="432508">
                <a:alpha val="10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1033105" y="2645569"/>
            <a:ext cx="13823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2314932" y="2535317"/>
            <a:ext cx="3919180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Сохраняйте спокойствие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2314932" y="3012043"/>
            <a:ext cx="115438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Не паникуйте, даже если ситуация пугает. Глубоко вдохните и постарайтесь оценить ситуацию. Вспомните, что вы уже проходили подобные тренинги и знаете, что делать.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000"/>
            </a:avLst>
          </a:prstGeom>
          <a:solidFill>
            <a:srgbClr val="432508"/>
          </a:solidFill>
          <a:ln/>
        </p:spPr>
      </p:sp>
      <p:sp>
        <p:nvSpPr>
          <p:cNvPr id="10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43"/>
            </a:avLst>
          </a:prstGeom>
          <a:solidFill>
            <a:srgbClr val="F8ECE4"/>
          </a:solidFill>
          <a:ln w="7620">
            <a:solidFill>
              <a:srgbClr val="432508"/>
            </a:solidFill>
            <a:prstDash val="solid"/>
          </a:ln>
          <a:effectLst>
            <a:outerShdw dist="20320" dir="2700000" algn="bl" rotWithShape="0">
              <a:srgbClr val="432508">
                <a:alpha val="10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1001673" y="4489013"/>
            <a:ext cx="20109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2314932" y="4378762"/>
            <a:ext cx="2964299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Оцените ситуацию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2314932" y="4855488"/>
            <a:ext cx="115438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Определите, какая угроза существует, и какие действия нужно предпринять. Постарайтесь определить, есть ли опасность для вас и окружающих.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000"/>
            </a:avLst>
          </a:prstGeom>
          <a:solidFill>
            <a:srgbClr val="432508"/>
          </a:solidFill>
          <a:ln/>
        </p:spPr>
      </p:sp>
      <p:sp>
        <p:nvSpPr>
          <p:cNvPr id="15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43"/>
            </a:avLst>
          </a:prstGeom>
          <a:solidFill>
            <a:srgbClr val="F8ECE4"/>
          </a:solidFill>
          <a:ln w="7620">
            <a:solidFill>
              <a:srgbClr val="432508"/>
            </a:solidFill>
            <a:prstDash val="solid"/>
          </a:ln>
          <a:effectLst>
            <a:outerShdw dist="20320" dir="2700000" algn="bl" rotWithShape="0">
              <a:srgbClr val="432508">
                <a:alpha val="10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1000720" y="6332458"/>
            <a:ext cx="20312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2314932" y="6222206"/>
            <a:ext cx="3681651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Следуйте инструкциям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2314932" y="6698933"/>
            <a:ext cx="115438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Слушайте и следуйте инструкциям сотрудников экстренных служб или ответственных лиц. Они знают, как действовать в такой ситуации.</a:t>
            </a:r>
            <a:endParaRPr lang="en-US" sz="20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429" y="599837"/>
            <a:ext cx="7966829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Вызов экстренных служб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9" y="1717715"/>
            <a:ext cx="6388179" cy="39481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3429" y="5938480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Номер 112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63429" y="6410087"/>
            <a:ext cx="6388179" cy="1395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Этот номер можно набрать с любого мобильного или стационарного телефона, даже если на счету нет денег. Это универсальный номер экстренной помощи, который работает во всех странах Европы.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792" y="1717715"/>
            <a:ext cx="6388179" cy="39481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8792" y="5938480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Кто поможет?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78792" y="6410087"/>
            <a:ext cx="6388179" cy="1395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Если вы оказались в опасной ситуации, не стесняйтесь звонить по телефону экстренной помощи! Помните, что пожарные, скорая помощь и полиция всегда готовы прийти на помощь.</a:t>
            </a:r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8903018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Поведение при пожаре или других ЧП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00" y="1280279"/>
            <a:ext cx="812959" cy="1300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5798" y="1442799"/>
            <a:ext cx="2889409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Сохраняйте спокойствие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25798" y="1794272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Помните, что паника только усугубит ситуацию. Дышите глубоко и старайтесь думать ясно. </a:t>
            </a:r>
            <a:endParaRPr lang="ru-RU" sz="2000" dirty="0" smtClean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200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Это 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поможет вам действовать правильно.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" y="2581037"/>
            <a:ext cx="812959" cy="13007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25798" y="2743557"/>
            <a:ext cx="2377321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Оцените обстановку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625798" y="3095030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Быстро определите, что произошло, и где находится источник опасности. </a:t>
            </a:r>
            <a:endParaRPr lang="ru-RU" sz="2000" dirty="0" smtClean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2000" dirty="0" err="1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Постарайтесь</a:t>
            </a:r>
            <a:r>
              <a:rPr lang="en-US" sz="200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понять, куда ведет путь эвакуации.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00" y="3881795"/>
            <a:ext cx="812959" cy="13007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25798" y="4044315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Примите меры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25798" y="4395788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Если есть возможность, постарайтесь потушить огонь или устранить причину ЧП. </a:t>
            </a:r>
            <a:endParaRPr lang="ru-RU" sz="2000" dirty="0" smtClean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2000" dirty="0" err="1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Если</a:t>
            </a:r>
            <a:r>
              <a:rPr lang="en-US" sz="200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это невозможно, быстро эвакуируйтесь из опасной зоны.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00" y="5182553"/>
            <a:ext cx="812959" cy="13007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25798" y="5345073"/>
            <a:ext cx="2093000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Вызовите помощь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25798" y="5696545"/>
            <a:ext cx="12435602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Позвоните в пожарную службу или скорую помощь и сообщите о случившемся. Не забудьте указать точный адрес, описание ситуации и свои контактные данные.</a:t>
            </a:r>
            <a:endParaRPr lang="en-US" sz="20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000" y="6483310"/>
            <a:ext cx="812959" cy="130075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25798" y="6645831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Окажите помощь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625798" y="6997303"/>
            <a:ext cx="12435602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Если у вас есть возможность, окажите помощь пострадавшим. Но только в том случае, если это не создает угрозу для вашей собственной безопасности.</a:t>
            </a:r>
            <a:endParaRPr lang="en-US" sz="20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547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Важность обеспечения безопасности в повседневной жизни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0103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94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Взаимопомощь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785241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Безопасность - это забота о себе и окружающих. Вместе мы можем создать безопасную и комфортную среду для каждого.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350103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294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Ответственность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4785241"/>
            <a:ext cx="41208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Правильное поведение, соблюдение правил и осторожность - это гарантия безопасности и предотвращение неприятностей.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350103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294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Доверие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785241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Безопасность позволяет нам чувствовать себя комфортно и уверенно, не боясь неприятностей и несчастных случаев.</a:t>
            </a:r>
            <a:endParaRPr lang="en-US" sz="20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390" y="265628"/>
            <a:ext cx="13347621" cy="1145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Основные правила безопасности при использовании бытовых приборов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90" y="1484352"/>
            <a:ext cx="4265890" cy="26365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1390" y="4349948"/>
            <a:ext cx="4265890" cy="572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Внимательно читайте инструкции!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41390" y="5032534"/>
            <a:ext cx="4265890" cy="2051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Перед использованием любого бытового прибора обязательно ознакомьтесь с инструкцией по эксплуатации. Инструкция расскажет вам о том, как правильно подключить, использовать и обслуживать прибор. Это поможет вам избежать ошибок и потенциальных опасностей.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195" y="1484352"/>
            <a:ext cx="4265890" cy="26365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82195" y="4349948"/>
            <a:ext cx="4265890" cy="572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Не оставляйте приборы без присмотра!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182195" y="5032534"/>
            <a:ext cx="4265890" cy="1758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Никогда не оставляйте включенные электроприборы без присмотра. Это может привести к перегреву, возгоранию или другим неприятностям. Всегда выключайте приборы из розетки, когда вы ими не пользуетесь.</a:t>
            </a: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3001" y="1484352"/>
            <a:ext cx="4266009" cy="26365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23001" y="4349948"/>
            <a:ext cx="4266009" cy="572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Следите за состоянием приборов!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23001" y="5032534"/>
            <a:ext cx="4266009" cy="1758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Регулярно проверяйте состояние своих бытовых приборов. Убедитесь, что у них нет повреждений, трещин или других дефектов. Если вы заметили какие-то проблемы, немедленно обратитесь за помощью к специалисту.</a:t>
            </a:r>
            <a:endParaRPr lang="en-US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409" y="1094005"/>
            <a:ext cx="99357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Правила электробезопасности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01409" y="2256413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Электричество - это мощная сила, которая может быть очень опасной, если ее использовать неправильно. Поэтому важно соблюдать правила электробезопасности, чтобы избежать несчастных случаев. Не прикасайтесь к оголенным проводам, не трогайте розетки мокрыми руками, не используйте поврежденные электроприборы.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4544378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Не оставляйте включенные электроприборы без присмотра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47985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Всегда выключайте электроприборы, когда выходите из комнаты или перед тем, как уйти из дома. Это поможет избежать пожара и других неприятностей.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599521" y="4544378"/>
            <a:ext cx="4769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Не играйте с электричеством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5125522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Не пытайтесь вставлять посторонние предметы в розетки или вскрывать электроприборы. Это может привести к поражению электрическим током или пожару.</a:t>
            </a:r>
            <a:endParaRPr lang="en-US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619" y="0"/>
            <a:ext cx="14630400" cy="8229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98799"/>
            <a:ext cx="101636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Пожарная безопасность в доме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61968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Помните, что огонь может быть очень опасным, если им неправильно пользоваться! Не оставляйте включенные электроприборы без присмотра. Всегда выключайте плиту, когда уходите из </a:t>
            </a:r>
            <a:r>
              <a:rPr lang="en-US" sz="20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дома</a:t>
            </a:r>
            <a:r>
              <a:rPr lang="en-US" sz="200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93790" y="3259455"/>
            <a:ext cx="4196358" cy="4216837"/>
          </a:xfrm>
          <a:prstGeom prst="roundRect">
            <a:avLst>
              <a:gd name="adj" fmla="val 218"/>
            </a:avLst>
          </a:prstGeom>
          <a:solidFill>
            <a:srgbClr val="F8ECE4"/>
          </a:solidFill>
          <a:ln w="7620">
            <a:solidFill>
              <a:srgbClr val="432508"/>
            </a:solidFill>
            <a:prstDash val="solid"/>
          </a:ln>
          <a:effectLst>
            <a:outerShdw dist="20320" dir="2700000" algn="bl" rotWithShape="0">
              <a:srgbClr val="432508">
                <a:alpha val="10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028224" y="3493889"/>
            <a:ext cx="36626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Правила безопасности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984308"/>
            <a:ext cx="372749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Не играйте со спичками и зажигалками. Не оставляйте горящие свечи без присмотра. Не храните легковоспламеняющиеся жидкости, такие как бензин, в доме.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5216962" y="3259455"/>
            <a:ext cx="4196358" cy="4216837"/>
          </a:xfrm>
          <a:prstGeom prst="roundRect">
            <a:avLst>
              <a:gd name="adj" fmla="val 218"/>
            </a:avLst>
          </a:prstGeom>
          <a:solidFill>
            <a:srgbClr val="F8ECE4"/>
          </a:solidFill>
          <a:ln w="7620">
            <a:solidFill>
              <a:srgbClr val="432508"/>
            </a:solidFill>
            <a:prstDash val="solid"/>
          </a:ln>
          <a:effectLst>
            <a:outerShdw dist="20320" dir="2700000" algn="bl" rotWithShape="0">
              <a:srgbClr val="432508">
                <a:alpha val="10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5451396" y="3493889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Что делать при пожаре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3984308"/>
            <a:ext cx="372749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Если вы видите дым или огонь, немедленно сообщите взрослым. Не пытайтесь потушить пожар самостоятельно, если не уверены в своих действиях. Вызовите пожарных по номеру 101.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9640133" y="3259455"/>
            <a:ext cx="4196358" cy="4216837"/>
          </a:xfrm>
          <a:prstGeom prst="roundRect">
            <a:avLst>
              <a:gd name="adj" fmla="val 218"/>
            </a:avLst>
          </a:prstGeom>
          <a:solidFill>
            <a:srgbClr val="F8ECE4"/>
          </a:solidFill>
          <a:ln w="7620">
            <a:solidFill>
              <a:srgbClr val="432508"/>
            </a:solidFill>
            <a:prstDash val="solid"/>
          </a:ln>
          <a:effectLst>
            <a:outerShdw dist="20320" dir="2700000" algn="bl" rotWithShape="0">
              <a:srgbClr val="432508">
                <a:alpha val="10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9874568" y="3493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План эвакуации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4568" y="3984308"/>
            <a:ext cx="372749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Важно знать, как действовать в случае пожара. Составьте план эвакуации и обсудите его со своей семьей. Убедитесь, что каждый знает, как выбраться из дома, если возникнет пожар.</a:t>
            </a:r>
            <a:endParaRPr lang="en-US" sz="20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4937" y="618053"/>
            <a:ext cx="7786926" cy="1211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Опасности, связанные с газовыми приборами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4937" y="2338387"/>
            <a:ext cx="339209" cy="339209"/>
          </a:xfrm>
          <a:prstGeom prst="roundRect">
            <a:avLst>
              <a:gd name="adj" fmla="val 2696"/>
            </a:avLst>
          </a:prstGeom>
          <a:solidFill>
            <a:srgbClr val="F8ECE4"/>
          </a:solidFill>
          <a:ln w="7620">
            <a:solidFill>
              <a:srgbClr val="432508"/>
            </a:solidFill>
            <a:prstDash val="solid"/>
          </a:ln>
          <a:effectLst>
            <a:outerShdw dist="17780" dir="2700000" algn="bl" rotWithShape="0">
              <a:srgbClr val="43250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697980" y="2338387"/>
            <a:ext cx="2423279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Утечка газа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97980" y="2757368"/>
            <a:ext cx="3263503" cy="2170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Утечка газа может быть очень опасна. Это может привести к взрыву, пожару или отравлению. Признаки утечки газа: запах газа, шипение, свист, образование льда на трубах.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10155317" y="2338387"/>
            <a:ext cx="339209" cy="339209"/>
          </a:xfrm>
          <a:prstGeom prst="roundRect">
            <a:avLst>
              <a:gd name="adj" fmla="val 2696"/>
            </a:avLst>
          </a:prstGeom>
          <a:solidFill>
            <a:srgbClr val="F8ECE4"/>
          </a:solidFill>
          <a:ln w="7620">
            <a:solidFill>
              <a:srgbClr val="432508"/>
            </a:solidFill>
            <a:prstDash val="solid"/>
          </a:ln>
          <a:effectLst>
            <a:outerShdw dist="17780" dir="2700000" algn="bl" rotWithShape="0">
              <a:srgbClr val="43250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688360" y="2338387"/>
            <a:ext cx="3263503" cy="605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Неправильное использование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688360" y="3060144"/>
            <a:ext cx="3263503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Неправильное использование газовых приборов может быть опасно. Например, не оставляйте включенный газ без присмотра, не используйте поврежденные приборы, не устанавливайте их самостоятельно.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164937" y="5952292"/>
            <a:ext cx="339209" cy="339209"/>
          </a:xfrm>
          <a:prstGeom prst="roundRect">
            <a:avLst>
              <a:gd name="adj" fmla="val 2696"/>
            </a:avLst>
          </a:prstGeom>
          <a:solidFill>
            <a:srgbClr val="F8ECE4"/>
          </a:solidFill>
          <a:ln w="7620">
            <a:solidFill>
              <a:srgbClr val="432508"/>
            </a:solidFill>
            <a:prstDash val="solid"/>
          </a:ln>
          <a:effectLst>
            <a:outerShdw dist="17780" dir="2700000" algn="bl" rotWithShape="0">
              <a:srgbClr val="432508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697980" y="5952292"/>
            <a:ext cx="3167539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Недостаток кислорода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97980" y="6371273"/>
            <a:ext cx="7253883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Если в помещении недостаточно кислорода, это может привести к </a:t>
            </a:r>
            <a:r>
              <a:rPr lang="ru-RU" sz="200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отравлению </a:t>
            </a:r>
            <a:r>
              <a:rPr lang="en-US" sz="2000" dirty="0" err="1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угарн</a:t>
            </a:r>
            <a:r>
              <a:rPr lang="ru-RU" sz="2000" dirty="0" err="1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ым</a:t>
            </a:r>
            <a:r>
              <a:rPr lang="en-US" sz="200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2000" dirty="0" err="1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газ</a:t>
            </a:r>
            <a:r>
              <a:rPr lang="ru-RU" sz="2000" dirty="0" err="1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ом</a:t>
            </a:r>
            <a:r>
              <a:rPr lang="en-US" sz="200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 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Угарный газ не имеет запаха и цвета, но он очень опасен. Симптомы отравления угарным газом: головная боль, головокружение, тошнота, рвота.</a:t>
            </a:r>
            <a:endParaRPr lang="en-US" sz="20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037" y="659488"/>
            <a:ext cx="12244388" cy="435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Правила безопасного использования газовых плит и колонок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8037" y="1374220"/>
            <a:ext cx="13654326" cy="44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Газовые плиты и колонки – это незаменимые помощники в каждом доме, но при небрежном обращении они могут быть опасны. Не забывайте о правилах безопасности, чтобы избежать неприятных ситуаций.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692" y="2478881"/>
            <a:ext cx="1689616" cy="10263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65007" y="2985611"/>
            <a:ext cx="72866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746308" y="2400419"/>
            <a:ext cx="250995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Проверка герметичности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4746307" y="2701886"/>
            <a:ext cx="9663375" cy="44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Перед использованием проверяйте все соединения газовых приборов на предмет утечки газа. Используйте мыльный раствор для обнаружения утечки.</a:t>
            </a:r>
            <a:endParaRPr lang="en-US" sz="20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824" y="3539966"/>
            <a:ext cx="3379351" cy="102631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48457" y="3913703"/>
            <a:ext cx="105966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5625941" y="3570446"/>
            <a:ext cx="2268498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Правильная настройка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5625941" y="3871913"/>
            <a:ext cx="8783742" cy="44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Убедитесь, что газовые приборы настроены и обслуживаются профессионалами. Регулярная проверка и чистка гарантируют безопасную работу.</a:t>
            </a:r>
            <a:endParaRPr lang="en-US" sz="20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957" y="4601051"/>
            <a:ext cx="5069086" cy="102631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47862" y="4974788"/>
            <a:ext cx="107037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6575465" y="4740473"/>
            <a:ext cx="2397204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Вентиляция помещения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6575465" y="5041940"/>
            <a:ext cx="7834218" cy="44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Обеспечьте достаточную вентиляцию в помещении, где установлены газовые приборы. Откройте окна или включите вытяжку.</a:t>
            </a:r>
            <a:endParaRPr lang="en-US" sz="2000" dirty="0"/>
          </a:p>
        </p:txBody>
      </p:sp>
      <p:sp>
        <p:nvSpPr>
          <p:cNvPr id="18" name="Shape 13"/>
          <p:cNvSpPr/>
          <p:nvPr/>
        </p:nvSpPr>
        <p:spPr>
          <a:xfrm>
            <a:off x="6470809" y="5640943"/>
            <a:ext cx="7636788" cy="7620"/>
          </a:xfrm>
          <a:prstGeom prst="roundRect">
            <a:avLst>
              <a:gd name="adj" fmla="val 120000"/>
            </a:avLst>
          </a:prstGeom>
          <a:solidFill>
            <a:srgbClr val="432508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89" y="5662136"/>
            <a:ext cx="6758821" cy="102631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3839408" y="6035873"/>
            <a:ext cx="124063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1350" dirty="0"/>
          </a:p>
        </p:txBody>
      </p:sp>
      <p:sp>
        <p:nvSpPr>
          <p:cNvPr id="21" name="Text 15"/>
          <p:cNvSpPr/>
          <p:nvPr/>
        </p:nvSpPr>
        <p:spPr>
          <a:xfrm>
            <a:off x="7420332" y="5801558"/>
            <a:ext cx="2931676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Не оставляйте без присмотра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7420332" y="6103025"/>
            <a:ext cx="6989350" cy="44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Никогда не оставляйте включенные газовые приборы без присмотра, особенно если рядом находятся дети. Не </a:t>
            </a:r>
            <a:r>
              <a:rPr lang="en-US" sz="20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используйте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ru-RU" sz="200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кухонную </a:t>
            </a:r>
            <a:r>
              <a:rPr lang="en-US" sz="2000" dirty="0" err="1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газ</a:t>
            </a:r>
            <a:r>
              <a:rPr lang="ru-RU" sz="2000" dirty="0" err="1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овую</a:t>
            </a:r>
            <a:r>
              <a:rPr lang="ru-RU" sz="200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плиту</a:t>
            </a:r>
            <a:r>
              <a:rPr lang="en-US" sz="200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для обогрева помещения.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522089" y="7348077"/>
            <a:ext cx="13654326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Помните, что безопасность – это ответственность каждого. Соблюдение простых </a:t>
            </a:r>
            <a:r>
              <a:rPr lang="en-US" sz="20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правил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endParaRPr lang="ru-RU" sz="2000" dirty="0" smtClean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>
              <a:lnSpc>
                <a:spcPts val="1750"/>
              </a:lnSpc>
              <a:buNone/>
            </a:pPr>
            <a:r>
              <a:rPr lang="en-US" sz="200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безопасности 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поможет вам избежать неприятностей и сохранить здоровье!</a:t>
            </a:r>
            <a:endParaRPr lang="en-US" sz="20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922" y="220717"/>
            <a:ext cx="7732157" cy="1260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Безопасность в местах общего пользования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5923" y="1634252"/>
            <a:ext cx="3765232" cy="3568369"/>
          </a:xfrm>
          <a:prstGeom prst="roundRect">
            <a:avLst>
              <a:gd name="adj" fmla="val 294"/>
            </a:avLst>
          </a:prstGeom>
          <a:solidFill>
            <a:srgbClr val="F8ECE4"/>
          </a:solidFill>
          <a:ln w="7620">
            <a:solidFill>
              <a:srgbClr val="432508"/>
            </a:solidFill>
            <a:prstDash val="solid"/>
          </a:ln>
          <a:effectLst>
            <a:outerShdw dist="17780" dir="2700000" algn="bl" rotWithShape="0">
              <a:srgbClr val="43250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15234" y="1843564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Лифты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15234" y="2279690"/>
            <a:ext cx="3346609" cy="1935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Ожидая лифт, держитесь подальше от дверей. Не заходите в лифт, если видите, что он перегружен. Никогда не катайтесь на лифте в одиночку ночью.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4672847" y="1634252"/>
            <a:ext cx="3765232" cy="3568369"/>
          </a:xfrm>
          <a:prstGeom prst="roundRect">
            <a:avLst>
              <a:gd name="adj" fmla="val 294"/>
            </a:avLst>
          </a:prstGeom>
          <a:solidFill>
            <a:srgbClr val="F8ECE4"/>
          </a:solidFill>
          <a:ln w="7620">
            <a:solidFill>
              <a:srgbClr val="432508"/>
            </a:solidFill>
            <a:prstDash val="solid"/>
          </a:ln>
          <a:effectLst>
            <a:outerShdw dist="17780" dir="2700000" algn="bl" rotWithShape="0">
              <a:srgbClr val="43250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82159" y="1843564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Подъезды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82159" y="2279690"/>
            <a:ext cx="3346609" cy="2258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При входе в подъезд, не оставляйте двери открытыми. Если видите незнакомых людей, сообщите об этом родителям или старшим. Не играйте в подъезде, особенно в темное время суток.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806767" y="5529336"/>
            <a:ext cx="7732157" cy="2417244"/>
          </a:xfrm>
          <a:prstGeom prst="roundRect">
            <a:avLst>
              <a:gd name="adj" fmla="val 426"/>
            </a:avLst>
          </a:prstGeom>
          <a:solidFill>
            <a:srgbClr val="F8ECE4"/>
          </a:solidFill>
          <a:ln w="7620">
            <a:solidFill>
              <a:srgbClr val="432508"/>
            </a:solidFill>
            <a:prstDash val="solid"/>
          </a:ln>
          <a:effectLst>
            <a:outerShdw dist="17780" dir="2700000" algn="bl" rotWithShape="0">
              <a:srgbClr val="432508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016078" y="5738648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Школа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16078" y="6174774"/>
            <a:ext cx="7313533" cy="1290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 школе следуйте указаниям учителей и администрации. Не играйте в опасных местах, например, на лестницах или вблизи окон. Во время перемены не толкайтесь и не бегайте, чтобы избежать падений и столкновений.</a:t>
            </a:r>
            <a:endParaRPr lang="en-US" sz="20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404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Предупреждение травматизма в лифтах, подъездах, школе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7522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5690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Подъезды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59436"/>
            <a:ext cx="41207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Всегда будьте внимательны, спускайтесь и поднимайтесь по лестнице, держась за перила. Не бегайте по лестнице, не толкайтесь и не играйте, чтобы не упасть и не получить травму.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77522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35690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Школа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4059436"/>
            <a:ext cx="4120872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 школе, как и везде, важно соблюдать правила безопасности. Не бегайте по коридорам, не толкайтесь, не играйте в опасные игры. Будьте внимательны на переменах, не толкайтесь и не бегайте. Не создавайте толчею, чтобы не упасть и не получить травму.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77522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5690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Лифты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059436"/>
            <a:ext cx="41207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 лифте важно держаться за поручень и не прыгать, чтобы не упасть. Не заходите в лифт с животными без поводка, не перегружайте кабину, чтобы не возникла аварийная ситуация.</a:t>
            </a:r>
            <a:endParaRPr lang="en-US" sz="20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1736</Words>
  <Application>Microsoft Office PowerPoint</Application>
  <PresentationFormat>Произвольный</PresentationFormat>
  <Paragraphs>140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Montserrat Black</vt:lpstr>
      <vt:lpstr>Calibri</vt:lpstr>
      <vt:lpstr>Inconsolata</vt:lpstr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Т.</cp:lastModifiedBy>
  <cp:revision>5</cp:revision>
  <dcterms:created xsi:type="dcterms:W3CDTF">2024-12-13T15:35:49Z</dcterms:created>
  <dcterms:modified xsi:type="dcterms:W3CDTF">2026-02-01T12:39:42Z</dcterms:modified>
</cp:coreProperties>
</file>